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7"/>
  </p:notesMasterIdLst>
  <p:handoutMasterIdLst>
    <p:handoutMasterId r:id="rId38"/>
  </p:handoutMasterIdLst>
  <p:sldIdLst>
    <p:sldId id="262" r:id="rId2"/>
    <p:sldId id="268" r:id="rId3"/>
    <p:sldId id="293" r:id="rId4"/>
    <p:sldId id="294" r:id="rId5"/>
    <p:sldId id="281" r:id="rId6"/>
    <p:sldId id="267" r:id="rId7"/>
    <p:sldId id="263" r:id="rId8"/>
    <p:sldId id="285" r:id="rId9"/>
    <p:sldId id="280" r:id="rId10"/>
    <p:sldId id="282" r:id="rId11"/>
    <p:sldId id="261" r:id="rId12"/>
    <p:sldId id="265" r:id="rId13"/>
    <p:sldId id="266" r:id="rId14"/>
    <p:sldId id="289" r:id="rId15"/>
    <p:sldId id="288" r:id="rId16"/>
    <p:sldId id="290" r:id="rId17"/>
    <p:sldId id="291" r:id="rId18"/>
    <p:sldId id="292" r:id="rId19"/>
    <p:sldId id="297" r:id="rId20"/>
    <p:sldId id="283" r:id="rId21"/>
    <p:sldId id="260" r:id="rId22"/>
    <p:sldId id="274" r:id="rId23"/>
    <p:sldId id="275" r:id="rId24"/>
    <p:sldId id="277" r:id="rId25"/>
    <p:sldId id="278" r:id="rId26"/>
    <p:sldId id="259" r:id="rId27"/>
    <p:sldId id="256" r:id="rId28"/>
    <p:sldId id="273" r:id="rId29"/>
    <p:sldId id="269" r:id="rId30"/>
    <p:sldId id="271" r:id="rId31"/>
    <p:sldId id="272" r:id="rId32"/>
    <p:sldId id="286" r:id="rId33"/>
    <p:sldId id="287" r:id="rId34"/>
    <p:sldId id="276" r:id="rId35"/>
    <p:sldId id="296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A95B7-1598-4138-B982-484051DC1DD1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9EFA-2D53-40D6-B9B6-3E4025C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9B4419-1986-4F23-9DC9-FEB68A1F0E3C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DEE855-F0FE-45EF-9513-23A5432B58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4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2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2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4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2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4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37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1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7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7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5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0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79205D-2405-4EC3-8C00-D89FC17A65C2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8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raining.cfsrportal.org/section-4-trauma-child-welfare-system/24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GE3LBVYOeE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roscup@lyoncsd.org" TargetMode="External"/><Relationship Id="rId2" Type="http://schemas.openxmlformats.org/officeDocument/2006/relationships/hyperlink" Target="mailto:jfantigrossi@lyonscsd.or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nadine_burke_harris_how_childhood_trauma_affects_health_across_a_lifetime?language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TRAUMA INFORMED SCHOOLS: </a:t>
            </a:r>
            <a:br>
              <a:rPr lang="en-US" sz="4000" b="1" dirty="0" smtClean="0"/>
            </a:br>
            <a:r>
              <a:rPr lang="en-US" sz="4000" b="1" dirty="0" smtClean="0"/>
              <a:t>A JOURNEY</a:t>
            </a:r>
            <a:endParaRPr lang="en-US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1" y="4800600"/>
            <a:ext cx="7391400" cy="1123336"/>
          </a:xfrm>
        </p:spPr>
        <p:txBody>
          <a:bodyPr/>
          <a:lstStyle/>
          <a:p>
            <a:r>
              <a:rPr lang="en-US" dirty="0" smtClean="0"/>
              <a:t>Joe Fantigrossi, </a:t>
            </a:r>
            <a:r>
              <a:rPr lang="en-US" dirty="0" err="1" smtClean="0"/>
              <a:t>Ed.D</a:t>
            </a:r>
            <a:r>
              <a:rPr lang="en-US" dirty="0" smtClean="0"/>
              <a:t>., Pre K-12 Intervention Coordinator, Lyons CSD</a:t>
            </a:r>
          </a:p>
          <a:p>
            <a:r>
              <a:rPr lang="en-US" dirty="0" smtClean="0"/>
              <a:t>Jay Roscup, Consortium Grants Administrator, Lyons CSD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PBIS article: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dirty="0"/>
              <a:t>Article broken into 4 chunks</a:t>
            </a:r>
          </a:p>
          <a:p>
            <a:r>
              <a:rPr lang="en-US" sz="2800" dirty="0"/>
              <a:t>Each table assigned a chunk</a:t>
            </a:r>
          </a:p>
          <a:p>
            <a:r>
              <a:rPr lang="en-US" sz="2800" dirty="0"/>
              <a:t>Read silently, then discuss at table</a:t>
            </a:r>
          </a:p>
          <a:p>
            <a:r>
              <a:rPr lang="en-US" sz="2800" dirty="0"/>
              <a:t>Representatives from each chunk come together to form new groups and discuss</a:t>
            </a:r>
          </a:p>
          <a:p>
            <a:r>
              <a:rPr lang="en-US" sz="2800" dirty="0"/>
              <a:t>Generate content for a similar article on </a:t>
            </a:r>
            <a:r>
              <a:rPr lang="en-US" sz="2800" dirty="0" smtClean="0"/>
              <a:t>RtI in original group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i="0" dirty="0"/>
              <a:t>“Using PBIS to Help Schools Become More Trauma-Sensitive”-Wisc. Dept. of Public Instruction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50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ACE’S REPORTED BY KINDERGARTEN Parents AT SCREENING: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3350" y="1219200"/>
            <a:ext cx="58102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Adverse </a:t>
            </a:r>
            <a:r>
              <a:rPr lang="en-US" dirty="0"/>
              <a:t>Childhood Experiences that families commonly encounter. 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many of the following events have happened to or around this child: </a:t>
            </a:r>
          </a:p>
          <a:p>
            <a:r>
              <a:rPr lang="en-US" dirty="0"/>
              <a:t>           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death of a parent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parental divorce or separation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incarceration of a parent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drug or alcohol abuse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mental health problems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domestic violence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physical neglect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emotional neglect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physical abuse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emotional abuse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sexual </a:t>
            </a:r>
            <a:r>
              <a:rPr lang="en-US" dirty="0" smtClean="0"/>
              <a:t>abuse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286000"/>
            <a:ext cx="568572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8264" y="556641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READY SURVEY- Wayne County 2016</a:t>
            </a:r>
          </a:p>
          <a:p>
            <a:r>
              <a:rPr lang="en-US" dirty="0" smtClean="0"/>
              <a:t>554 out of 1007 Kindergarten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9794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LOCAL K SCREEN:</a:t>
            </a:r>
            <a:br>
              <a:rPr lang="en-US" sz="3200" dirty="0" smtClean="0"/>
            </a:br>
            <a:r>
              <a:rPr lang="en-US" sz="3200" dirty="0" smtClean="0"/>
              <a:t>Children with 2 or more “ACE” *: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400" dirty="0"/>
              <a:t>3 times </a:t>
            </a:r>
            <a:r>
              <a:rPr lang="en-US" sz="2400" u="sng" dirty="0"/>
              <a:t>more</a:t>
            </a:r>
            <a:r>
              <a:rPr lang="en-US" sz="2400" dirty="0"/>
              <a:t> likely to not calm down when upset.</a:t>
            </a:r>
          </a:p>
          <a:p>
            <a:pPr lvl="0"/>
            <a:r>
              <a:rPr lang="en-US" sz="2400" u="sng" dirty="0"/>
              <a:t>Twice</a:t>
            </a:r>
            <a:r>
              <a:rPr lang="en-US" sz="2400" dirty="0"/>
              <a:t> as likely to rarely play with children outside the family.</a:t>
            </a:r>
          </a:p>
          <a:p>
            <a:pPr lvl="0"/>
            <a:r>
              <a:rPr lang="en-US" sz="2400" u="sng" dirty="0"/>
              <a:t>Twice</a:t>
            </a:r>
            <a:r>
              <a:rPr lang="en-US" sz="2400" dirty="0"/>
              <a:t> as likely to not be able to independently button or zipper clothing.</a:t>
            </a:r>
          </a:p>
          <a:p>
            <a:pPr lvl="0"/>
            <a:r>
              <a:rPr lang="en-US" sz="2400" dirty="0"/>
              <a:t>13 times </a:t>
            </a:r>
            <a:r>
              <a:rPr lang="en-US" sz="2400" u="sng" dirty="0"/>
              <a:t>less</a:t>
            </a:r>
            <a:r>
              <a:rPr lang="en-US" sz="2400" dirty="0"/>
              <a:t> likely to be able to focus on activity other than TV or computer.</a:t>
            </a:r>
          </a:p>
          <a:p>
            <a:pPr lvl="0"/>
            <a:r>
              <a:rPr lang="en-US" sz="2400" dirty="0"/>
              <a:t>Less than </a:t>
            </a:r>
            <a:r>
              <a:rPr lang="en-US" sz="2400" u="sng" dirty="0"/>
              <a:t>half</a:t>
            </a:r>
            <a:r>
              <a:rPr lang="en-US" sz="2400" dirty="0"/>
              <a:t> as likely to have been breastfed for more than 6 months.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AS REPORTED  BY REGISTRANT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9794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LOCAL K SCREEN:</a:t>
            </a:r>
            <a:br>
              <a:rPr lang="en-US" sz="3200" dirty="0" smtClean="0"/>
            </a:br>
            <a:r>
              <a:rPr lang="en-US" sz="3200" dirty="0" smtClean="0"/>
              <a:t>Children with 2 or more “ACE” *: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400" dirty="0"/>
              <a:t>7 times </a:t>
            </a:r>
            <a:r>
              <a:rPr lang="en-US" sz="2400" u="sng" dirty="0"/>
              <a:t>more</a:t>
            </a:r>
            <a:r>
              <a:rPr lang="en-US" sz="2400" dirty="0"/>
              <a:t> likely to have moved four or more times.</a:t>
            </a:r>
          </a:p>
          <a:p>
            <a:pPr lvl="0"/>
            <a:r>
              <a:rPr lang="en-US" sz="2400" dirty="0"/>
              <a:t>More than </a:t>
            </a:r>
            <a:r>
              <a:rPr lang="en-US" sz="2400" u="sng" dirty="0"/>
              <a:t>twice</a:t>
            </a:r>
            <a:r>
              <a:rPr lang="en-US" sz="2400" dirty="0"/>
              <a:t> as likely to spend less than 3 hours a week in family activity.</a:t>
            </a:r>
          </a:p>
          <a:p>
            <a:pPr lvl="0"/>
            <a:r>
              <a:rPr lang="en-US" sz="2400" dirty="0"/>
              <a:t>2.5 times </a:t>
            </a:r>
            <a:r>
              <a:rPr lang="en-US" sz="2400" u="sng" dirty="0"/>
              <a:t>less</a:t>
            </a:r>
            <a:r>
              <a:rPr lang="en-US" sz="2400" dirty="0"/>
              <a:t> likely to have a set bedtime.</a:t>
            </a:r>
          </a:p>
          <a:p>
            <a:pPr lvl="0"/>
            <a:r>
              <a:rPr lang="en-US" sz="2400" dirty="0"/>
              <a:t>5.7 times </a:t>
            </a:r>
            <a:r>
              <a:rPr lang="en-US" sz="2400" u="sng" dirty="0"/>
              <a:t>more</a:t>
            </a:r>
            <a:r>
              <a:rPr lang="en-US" sz="2400" dirty="0"/>
              <a:t> likely to ignore rules at home.</a:t>
            </a:r>
          </a:p>
          <a:p>
            <a:pPr lvl="0"/>
            <a:r>
              <a:rPr lang="en-US" sz="2400" dirty="0"/>
              <a:t>4.3 times </a:t>
            </a:r>
            <a:r>
              <a:rPr lang="en-US" sz="2400" u="sng" dirty="0"/>
              <a:t>more</a:t>
            </a:r>
            <a:r>
              <a:rPr lang="en-US" sz="2400" dirty="0"/>
              <a:t> likely to never read with parent/adult.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AS REPORTED  BY REGISTRANT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1981200" cy="187452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CAMI-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Control </a:t>
            </a:r>
            <a:r>
              <a:rPr lang="en-US" sz="2200" dirty="0"/>
              <a:t>Agency </a:t>
            </a:r>
            <a:r>
              <a:rPr lang="en-US" sz="2200" dirty="0" err="1"/>
              <a:t>MeANS</a:t>
            </a:r>
            <a:r>
              <a:rPr lang="en-US" sz="2200" dirty="0"/>
              <a:t>/END </a:t>
            </a:r>
            <a:r>
              <a:rPr lang="en-US" sz="2200" dirty="0" err="1"/>
              <a:t>InveNTORY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4258" y="457200"/>
            <a:ext cx="5287742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First is “Control” beliefs that is, the general perception that one has control over outcomes in one’s life.  </a:t>
            </a:r>
          </a:p>
          <a:p>
            <a:pPr marL="0" indent="0">
              <a:buNone/>
            </a:pPr>
            <a:r>
              <a:rPr lang="en-US" sz="2000" b="1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The second is “Agency” beliefs, that is, the degree to which agents, e.g. one’s self, can control outcomes.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T</a:t>
            </a:r>
            <a:r>
              <a:rPr lang="en-US" sz="2000" b="1" dirty="0" smtClean="0"/>
              <a:t>he </a:t>
            </a:r>
            <a:r>
              <a:rPr lang="en-US" sz="2000" b="1" dirty="0"/>
              <a:t>third is “Means-Ends” beliefs or the belief that having and/or using certain means will affect an outcome.  </a:t>
            </a:r>
          </a:p>
          <a:p>
            <a:pPr marL="0" indent="0">
              <a:buNone/>
            </a:pPr>
            <a:r>
              <a:rPr lang="en-US" sz="2000" b="1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These concepts depend on the underlying belief that one can control or influence outcomes.  The CAMI includes 10 scales addressing Control, Means-end and Agency.  Within Means-ends and Agency there are scales for the specific concepts of effort, attributes, powerful others, luck and unknown factors.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1000" y="4953000"/>
            <a:ext cx="2435352" cy="1318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Validated Scales for Self-Efficacy</a:t>
            </a:r>
          </a:p>
        </p:txBody>
      </p:sp>
    </p:spTree>
    <p:extLst>
      <p:ext uri="{BB962C8B-B14F-4D97-AF65-F5344CB8AC3E}">
        <p14:creationId xmlns:p14="http://schemas.microsoft.com/office/powerpoint/2010/main" val="197572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TRAUMA DISRUPTS SELF-EFFICACY: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9247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4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0526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TRAUMA DISRUPTS SELF-EFFICACY: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767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3" y="1266235"/>
            <a:ext cx="8645307" cy="495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TRAUMA DISRUPTS SELF-EFFICACY: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204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Students with 2 or more adverse events were more than three (3) times more likely to lack self-efficacy.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86911"/>
              </p:ext>
            </p:extLst>
          </p:nvPr>
        </p:nvGraphicFramePr>
        <p:xfrm>
          <a:off x="304800" y="1905000"/>
          <a:ext cx="8077201" cy="4446494"/>
        </p:xfrm>
        <a:graphic>
          <a:graphicData uri="http://schemas.openxmlformats.org/drawingml/2006/table">
            <a:tbl>
              <a:tblPr firstRow="1" firstCol="1" bandRow="1"/>
              <a:tblGrid>
                <a:gridCol w="1671490"/>
                <a:gridCol w="1671490"/>
                <a:gridCol w="1575155"/>
                <a:gridCol w="794458"/>
                <a:gridCol w="1163537"/>
                <a:gridCol w="1201071"/>
              </a:tblGrid>
              <a:tr h="956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ACE&lt;2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ACE2 or more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chi2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MIDDLE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SCHOOL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11.6%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34.8%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3.01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148.44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&lt;.001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7" marR="539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SCHOOL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10.6%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32.9%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3.11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130.3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&lt;.001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58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Trauma-Informed Screening and Assessment Tools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563532"/>
          </a:xfrm>
        </p:spPr>
        <p:txBody>
          <a:bodyPr>
            <a:noAutofit/>
          </a:bodyPr>
          <a:lstStyle/>
          <a:p>
            <a:pPr fontAlgn="base"/>
            <a:r>
              <a:rPr lang="en-US" dirty="0" smtClean="0"/>
              <a:t>Distinct </a:t>
            </a:r>
            <a:r>
              <a:rPr lang="en-US" dirty="0"/>
              <a:t>differences between trauma </a:t>
            </a:r>
            <a:r>
              <a:rPr lang="en-US" i="1" dirty="0"/>
              <a:t>screening</a:t>
            </a:r>
            <a:r>
              <a:rPr lang="en-US" dirty="0"/>
              <a:t> and trauma </a:t>
            </a:r>
            <a:r>
              <a:rPr lang="en-US" i="1" dirty="0"/>
              <a:t>assessment</a:t>
            </a:r>
            <a:r>
              <a:rPr lang="en-US" dirty="0"/>
              <a:t> tools.  </a:t>
            </a:r>
            <a:endParaRPr lang="en-US" dirty="0" smtClean="0"/>
          </a:p>
          <a:p>
            <a:pPr fontAlgn="base"/>
            <a:r>
              <a:rPr lang="en-US" dirty="0" smtClean="0"/>
              <a:t>Screening </a:t>
            </a:r>
            <a:r>
              <a:rPr lang="en-US" dirty="0"/>
              <a:t>tools are brief, used universally, and designed to detect exposure to traumatic events and symptoms.  </a:t>
            </a:r>
            <a:endParaRPr lang="en-US" dirty="0" smtClean="0"/>
          </a:p>
          <a:p>
            <a:pPr fontAlgn="base"/>
            <a:r>
              <a:rPr lang="en-US" dirty="0" smtClean="0"/>
              <a:t>Functional </a:t>
            </a:r>
            <a:r>
              <a:rPr lang="en-US" dirty="0"/>
              <a:t>assessments are more comprehensive and capture a range of specific information about the child’s symptoms, functioning, and support systems.  A trauma assessment can determine strengths as well as clinical symptoms of traumatic stress.  </a:t>
            </a:r>
          </a:p>
          <a:p>
            <a:pPr fontAlgn="base"/>
            <a:r>
              <a:rPr lang="en-US" dirty="0"/>
              <a:t>If properly trained, the frontline caseworker within a child welfare setting can administer a screening tool when a child initially enters the system.  </a:t>
            </a:r>
            <a:endParaRPr lang="en-US" dirty="0" smtClean="0"/>
          </a:p>
          <a:p>
            <a:pPr fontAlgn="base"/>
            <a:r>
              <a:rPr lang="en-US" dirty="0" smtClean="0"/>
              <a:t>Information </a:t>
            </a:r>
            <a:r>
              <a:rPr lang="en-US" dirty="0"/>
              <a:t>obtained from that screening can help the caseworker determine whether a more comprehensive trauma-informed assessment is needed.   </a:t>
            </a:r>
          </a:p>
          <a:p>
            <a:pPr fontAlgn="base"/>
            <a:r>
              <a:rPr lang="en-US" dirty="0" smtClean="0"/>
              <a:t>SOURCE: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://training.cfsrportal.org/section-4-trauma-child-welfare-system/2440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4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3400"/>
            <a:ext cx="84582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TRAUMA IS NOT THE EVENT.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 algn="r">
              <a:buNone/>
            </a:pPr>
            <a:r>
              <a:rPr lang="en-US" sz="3600" b="1" dirty="0" smtClean="0"/>
              <a:t>TRAUMA IS THE RESPONSE.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EACH INDIVIDUAL RESPONSE TO CHRONIC OR ACUTE STRESS DETERMINES THE LEVEL OF TRAUMATIC IMPACT. 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715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STOP ASKING:  What is wrong with this student?  </a:t>
            </a:r>
          </a:p>
          <a:p>
            <a:r>
              <a:rPr lang="en-US" sz="2400" b="1" i="1" dirty="0" smtClean="0"/>
              <a:t>AND START ASKING:  What has happened to this student?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483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39386"/>
            <a:ext cx="4886545" cy="4389120"/>
          </a:xfrm>
        </p:spPr>
      </p:pic>
    </p:spTree>
    <p:extLst>
      <p:ext uri="{BB962C8B-B14F-4D97-AF65-F5344CB8AC3E}">
        <p14:creationId xmlns:p14="http://schemas.microsoft.com/office/powerpoint/2010/main" val="340955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916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SUPPORTS FOR STUDENTS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971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FRAMEWORK TO HELP: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0" y="3657600"/>
            <a:ext cx="3654425" cy="2889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ARC </a:t>
            </a:r>
            <a:r>
              <a:rPr lang="en-US" dirty="0"/>
              <a:t>is a framework for intervention with youth and families who have experienced multiple and/or prolonged traumatic stress. ARC identifies three core domains that are frequently impacted among traumatized youth, and which are relevant to future resiliency.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ATTACHMENT</a:t>
            </a:r>
          </a:p>
          <a:p>
            <a:endParaRPr lang="en-US" sz="3200" b="1" dirty="0"/>
          </a:p>
          <a:p>
            <a:r>
              <a:rPr lang="en-US" sz="3200" b="1" dirty="0" smtClean="0"/>
              <a:t>REGULATION (SELF)</a:t>
            </a:r>
          </a:p>
          <a:p>
            <a:endParaRPr lang="en-US" sz="3200" b="1" dirty="0"/>
          </a:p>
          <a:p>
            <a:r>
              <a:rPr lang="en-US" sz="3200" b="1" dirty="0" smtClean="0"/>
              <a:t>COMPETENCY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7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718" y="381000"/>
            <a:ext cx="2862910" cy="1439332"/>
          </a:xfrm>
        </p:spPr>
        <p:txBody>
          <a:bodyPr/>
          <a:lstStyle/>
          <a:p>
            <a:r>
              <a:rPr lang="en-US" sz="3200" dirty="0" smtClean="0"/>
              <a:t>ATTACHMENT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60047"/>
              </p:ext>
            </p:extLst>
          </p:nvPr>
        </p:nvGraphicFramePr>
        <p:xfrm>
          <a:off x="4800600" y="152400"/>
          <a:ext cx="4187825" cy="645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825"/>
              </a:tblGrid>
              <a:tr h="382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ATTACHMENT:</a:t>
                      </a:r>
                      <a:endParaRPr lang="en-US" dirty="0"/>
                    </a:p>
                  </a:txBody>
                  <a:tcPr/>
                </a:tc>
              </a:tr>
              <a:tr h="2208285">
                <a:tc>
                  <a:txBody>
                    <a:bodyPr/>
                    <a:lstStyle/>
                    <a:p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1:   </a:t>
                      </a:r>
                    </a:p>
                    <a:p>
                      <a:r>
                        <a:rPr lang="en-US" baseline="0" dirty="0" smtClean="0"/>
                        <a:t>Positive relationships between all staff &amp; students (clear expectations help!)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Opportunities for clubs, sports &amp; other extracurricular activities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Involvement in learning!</a:t>
                      </a:r>
                    </a:p>
                  </a:txBody>
                  <a:tcPr/>
                </a:tc>
              </a:tr>
              <a:tr h="2075014">
                <a:tc>
                  <a:txBody>
                    <a:bodyPr/>
                    <a:lstStyle/>
                    <a:p>
                      <a:r>
                        <a:rPr lang="en-US" dirty="0" smtClean="0"/>
                        <a:t>TIER 2: </a:t>
                      </a:r>
                    </a:p>
                    <a:p>
                      <a:r>
                        <a:rPr lang="en-US" dirty="0" smtClean="0"/>
                        <a:t> Check In/Check</a:t>
                      </a:r>
                      <a:r>
                        <a:rPr lang="en-US" baseline="0" dirty="0" smtClean="0"/>
                        <a:t> Out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Check &amp; Connect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Small groups formed for particular students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Peer Mentoring</a:t>
                      </a:r>
                      <a:endParaRPr lang="en-US" dirty="0"/>
                    </a:p>
                  </a:txBody>
                  <a:tcPr/>
                </a:tc>
              </a:tr>
              <a:tr h="1226144">
                <a:tc>
                  <a:txBody>
                    <a:bodyPr/>
                    <a:lstStyle/>
                    <a:p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3: </a:t>
                      </a:r>
                    </a:p>
                    <a:p>
                      <a:r>
                        <a:rPr lang="en-US" baseline="0" dirty="0" smtClean="0"/>
                        <a:t>Counseling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Individual Plans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1813075"/>
            <a:ext cx="2862910" cy="1845735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can organize our current interventions using the ARC Framework across a Multi-Tiered System of Supports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31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718" y="304800"/>
            <a:ext cx="2862910" cy="14393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REGULATION: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936345"/>
              </p:ext>
            </p:extLst>
          </p:nvPr>
        </p:nvGraphicFramePr>
        <p:xfrm>
          <a:off x="4800600" y="152400"/>
          <a:ext cx="4187825" cy="598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825"/>
              </a:tblGrid>
              <a:tr h="382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REGULATION:</a:t>
                      </a:r>
                      <a:endParaRPr lang="en-US" dirty="0"/>
                    </a:p>
                  </a:txBody>
                  <a:tcPr/>
                </a:tc>
              </a:tr>
              <a:tr h="2360685">
                <a:tc>
                  <a:txBody>
                    <a:bodyPr/>
                    <a:lstStyle/>
                    <a:p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1:   </a:t>
                      </a:r>
                    </a:p>
                    <a:p>
                      <a:r>
                        <a:rPr lang="en-US" baseline="0" dirty="0" smtClean="0"/>
                        <a:t>A few clearly stated expectations with explicit instruction consistently shared among all staff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Second Step taught universally to all students</a:t>
                      </a:r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r>
                        <a:rPr lang="en-US" dirty="0" smtClean="0"/>
                        <a:t>TIER 2: </a:t>
                      </a:r>
                    </a:p>
                    <a:p>
                      <a:r>
                        <a:rPr lang="en-US" dirty="0" smtClean="0"/>
                        <a:t> Check In/Check</a:t>
                      </a:r>
                      <a:r>
                        <a:rPr lang="en-US" baseline="0" dirty="0" smtClean="0"/>
                        <a:t> Out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Check &amp; Connect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Small group re-teach ( can use Second Step) </a:t>
                      </a:r>
                    </a:p>
                  </a:txBody>
                  <a:tcPr/>
                </a:tc>
              </a:tr>
              <a:tr h="1226144">
                <a:tc>
                  <a:txBody>
                    <a:bodyPr/>
                    <a:lstStyle/>
                    <a:p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3: </a:t>
                      </a:r>
                    </a:p>
                    <a:p>
                      <a:r>
                        <a:rPr lang="en-US" baseline="0" dirty="0" smtClean="0"/>
                        <a:t>Counseling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Individual Plans  (FBA/BIP)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1744132"/>
            <a:ext cx="3195882" cy="1845735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can organize our current interventions using the ARC Framework across a Multi-Tiered System of Supports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46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9657"/>
            <a:ext cx="2862910" cy="14393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COMPETENCY: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816980"/>
              </p:ext>
            </p:extLst>
          </p:nvPr>
        </p:nvGraphicFramePr>
        <p:xfrm>
          <a:off x="4800600" y="152400"/>
          <a:ext cx="4187825" cy="645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825"/>
              </a:tblGrid>
              <a:tr h="382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COMPETENCY:</a:t>
                      </a:r>
                      <a:endParaRPr lang="en-US" dirty="0"/>
                    </a:p>
                  </a:txBody>
                  <a:tcPr/>
                </a:tc>
              </a:tr>
              <a:tr h="2360685">
                <a:tc>
                  <a:txBody>
                    <a:bodyPr/>
                    <a:lstStyle/>
                    <a:p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1:   </a:t>
                      </a:r>
                    </a:p>
                    <a:p>
                      <a:r>
                        <a:rPr lang="en-US" baseline="0" dirty="0" smtClean="0"/>
                        <a:t>Strong and engaging classroom instruction for all students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Differentiated instruction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Skill based clubs (strategy games, gardening, cooking!)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Music &amp; </a:t>
                      </a:r>
                      <a:r>
                        <a:rPr lang="en-US" baseline="0" smtClean="0"/>
                        <a:t>Art Classes! 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r>
                        <a:rPr lang="en-US" dirty="0" smtClean="0"/>
                        <a:t>TIER 2: </a:t>
                      </a:r>
                    </a:p>
                    <a:p>
                      <a:r>
                        <a:rPr lang="en-US" dirty="0" smtClean="0"/>
                        <a:t> Check In/Check</a:t>
                      </a:r>
                      <a:r>
                        <a:rPr lang="en-US" baseline="0" dirty="0" smtClean="0"/>
                        <a:t> Out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Small group re-teach ( can use Second Step)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After school programs</a:t>
                      </a:r>
                    </a:p>
                  </a:txBody>
                  <a:tcPr/>
                </a:tc>
              </a:tr>
              <a:tr h="1226144">
                <a:tc>
                  <a:txBody>
                    <a:bodyPr/>
                    <a:lstStyle/>
                    <a:p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3: </a:t>
                      </a:r>
                    </a:p>
                    <a:p>
                      <a:r>
                        <a:rPr lang="en-US" baseline="0" dirty="0" smtClean="0"/>
                        <a:t>Counseling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Individual Plans  (FBA/BIP)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598989"/>
            <a:ext cx="3581400" cy="1845735"/>
          </a:xfrm>
        </p:spPr>
        <p:txBody>
          <a:bodyPr>
            <a:noAutofit/>
          </a:bodyPr>
          <a:lstStyle/>
          <a:p>
            <a:r>
              <a:rPr lang="en-US" sz="3600" dirty="0" smtClean="0"/>
              <a:t>We can organize our current interventions using the ARC Framework across a Multi-Tiered System of Supports.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14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7946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TIERED FIDELITY INVENTORY &amp; TRAUMA INFORMED SCHOOLS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8077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The TFI is an assessment that lets us know if we are headed in the right direction in terms of intervention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It identifies a broad spectrum of systematic attributes  of an effective MTSS.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67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7630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BUILDING CAPACITY FOR STAFF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STUDIES &amp; PLC’s HELPED START CONVERSATION: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3882553" cy="5026886"/>
          </a:xfr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045543" cy="45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(Both of these are on your resource handout)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57200"/>
            <a:ext cx="7391400" cy="1295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TCI: </a:t>
            </a:r>
            <a:r>
              <a:rPr lang="en-US" sz="3200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</a:rPr>
              <a:t>Therapeutic Crisis Intervention for Schools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2057400"/>
            <a:ext cx="8458200" cy="315849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crisis </a:t>
            </a:r>
            <a:r>
              <a:rPr lang="en-US" sz="2400" u="sng" dirty="0"/>
              <a:t>prevention</a:t>
            </a:r>
            <a:r>
              <a:rPr lang="en-US" sz="2400" dirty="0"/>
              <a:t> and intervention model that was developed to assist schools in: 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Preventing crises from occurring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De-escalating potential crises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Effectively managing acute crises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Reducing potential injury to children and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constructive ways to handle stressful situation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410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THERE WAS A RELATIONSHIP BETWEEN THE NUMBER OF STAFF TRAINED IN TCI AND THE NUMBER OF OFFICE DISCIPLINARY REFERRALS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Purpose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6432" y="1545336"/>
            <a:ext cx="5535168" cy="5007864"/>
          </a:xfrm>
        </p:spPr>
        <p:txBody>
          <a:bodyPr/>
          <a:lstStyle/>
          <a:p>
            <a:r>
              <a:rPr lang="en-US" sz="2400" i="0" dirty="0" smtClean="0"/>
              <a:t>For </a:t>
            </a:r>
            <a:r>
              <a:rPr lang="en-US" sz="2400" i="0" dirty="0"/>
              <a:t>participants </a:t>
            </a:r>
            <a:r>
              <a:rPr lang="en-US" sz="2400" i="0" dirty="0" smtClean="0"/>
              <a:t>to:</a:t>
            </a:r>
          </a:p>
          <a:p>
            <a:pPr lvl="1"/>
            <a:r>
              <a:rPr lang="en-US" sz="2400" i="0" dirty="0" smtClean="0"/>
              <a:t>Gain </a:t>
            </a:r>
            <a:r>
              <a:rPr lang="en-US" sz="2400" i="0" dirty="0"/>
              <a:t>a cursory understanding of the impacts of childhood </a:t>
            </a:r>
            <a:r>
              <a:rPr lang="en-US" sz="2400" i="0" dirty="0" smtClean="0"/>
              <a:t>trauma,</a:t>
            </a:r>
          </a:p>
          <a:p>
            <a:pPr lvl="1"/>
            <a:r>
              <a:rPr lang="en-US" sz="2400" i="0" dirty="0" smtClean="0"/>
              <a:t>See </a:t>
            </a:r>
            <a:r>
              <a:rPr lang="en-US" sz="2400" i="0" dirty="0"/>
              <a:t>how trauma awareness can work collaboratively with their current instructional and intervention systems, </a:t>
            </a:r>
            <a:endParaRPr lang="en-US" sz="2400" i="0" dirty="0" smtClean="0"/>
          </a:p>
          <a:p>
            <a:pPr lvl="1"/>
            <a:r>
              <a:rPr lang="en-US" sz="2400" i="0" dirty="0" smtClean="0"/>
              <a:t>and </a:t>
            </a:r>
            <a:r>
              <a:rPr lang="en-US" sz="2400" i="0" dirty="0"/>
              <a:t>come away with a collection of recommended resources and practices for both systems and classroom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98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" y="135500"/>
            <a:ext cx="5181600" cy="14498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TCI TRAINS STAFF TO AVOID THE CONFLICT CYCLE &amp; UNDERSTAND THE ANTECEDENTS TO STUDENT BEHAVIOR.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25" y="381000"/>
            <a:ext cx="3486575" cy="38862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958985" cy="49530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602730" y="20574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FEELINGS </a:t>
            </a:r>
          </a:p>
          <a:p>
            <a:pPr algn="ctr"/>
            <a:r>
              <a:rPr lang="en-US" sz="2800" b="1" dirty="0" smtClean="0"/>
              <a:t>&amp; </a:t>
            </a:r>
          </a:p>
          <a:p>
            <a:pPr algn="ctr"/>
            <a:r>
              <a:rPr lang="en-US" sz="2800" b="1" dirty="0" smtClean="0"/>
              <a:t>NEEDS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135454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BEHAVIORS</a:t>
            </a:r>
            <a:endParaRPr lang="en-US" sz="2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6482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STAFF ARE TRAINED TO UNDERSTAND STUDENT BEHAVIOR AS SURFACE EXPRESSIONS OF FEELINGS &amp; NEEDS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109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52578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YMHFA:  </a:t>
            </a:r>
            <a:br>
              <a:rPr lang="en-US" dirty="0" smtClean="0"/>
            </a:br>
            <a:r>
              <a:rPr lang="en-US" sz="2400" dirty="0" smtClean="0"/>
              <a:t>RECOGNIZE SIGNS &amp; SYMPTOMS OF MENTAL HEALTH PROBLEMS &amp; HOW TO OFFER HELP BEFORE, DURING AND AFTER A MENTAL HEALTH CRISIS.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525982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8423" y="0"/>
            <a:ext cx="365557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trained over 575 persons through a Project AWARE grant (SAMHSA Funded)</a:t>
            </a:r>
          </a:p>
          <a:p>
            <a:endParaRPr lang="en-US" sz="2800" dirty="0"/>
          </a:p>
          <a:p>
            <a:r>
              <a:rPr lang="en-US" sz="2800" dirty="0" smtClean="0"/>
              <a:t>100% of participants recommended this training for others.</a:t>
            </a:r>
          </a:p>
          <a:p>
            <a:endParaRPr lang="en-US" sz="2800" dirty="0"/>
          </a:p>
          <a:p>
            <a:r>
              <a:rPr lang="en-US" sz="2800" dirty="0" smtClean="0"/>
              <a:t>Find out more at mentalhealthfirstaid.org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Trauma-Sensitive School?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2313432"/>
            <a:ext cx="3657600" cy="3493008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hlinkClick r:id="rId2"/>
              </a:rPr>
              <a:t>Why we need trauma sensitive schools</a:t>
            </a:r>
            <a:endParaRPr lang="en-US" sz="3200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4495800" cy="54863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/>
              <a:t>A school where all students feel safe, welcomed, and supported</a:t>
            </a:r>
          </a:p>
          <a:p>
            <a:r>
              <a:rPr lang="en-US" sz="3200" dirty="0" smtClean="0"/>
              <a:t>Where addressing trauma’s impact on learning on a school-wide basis is at the center of its educational mission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3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8600"/>
            <a:ext cx="7540752" cy="167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Reflection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/>
              <a:t>Personal Reflection, then Whole group</a:t>
            </a:r>
          </a:p>
          <a:p>
            <a:r>
              <a:rPr lang="en-US" sz="3200" dirty="0" smtClean="0"/>
              <a:t>What insights or new knowledge did you gain from this video and discussion?</a:t>
            </a:r>
          </a:p>
          <a:p>
            <a:r>
              <a:rPr lang="en-US" sz="3200" dirty="0" smtClean="0"/>
              <a:t>How might you use this knowledge in your own work?</a:t>
            </a:r>
          </a:p>
          <a:p>
            <a:r>
              <a:rPr lang="en-US" sz="3200" dirty="0" smtClean="0"/>
              <a:t>How might your school use this knowledge?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03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Adapt, not additional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1" y="2484121"/>
            <a:ext cx="3458099" cy="310896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600201"/>
            <a:ext cx="4706111" cy="4876800"/>
          </a:xfrm>
        </p:spPr>
        <p:txBody>
          <a:bodyPr>
            <a:normAutofit/>
          </a:bodyPr>
          <a:lstStyle/>
          <a:p>
            <a:r>
              <a:rPr lang="en-US" sz="2400" dirty="0"/>
              <a:t>IN SCHOOLS, MUCH OF WHAT IS ALREADY DONE CAN BE Integrated INTO A TRAUMA INFORMED APPROACH!!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DON’T </a:t>
            </a:r>
            <a:r>
              <a:rPr lang="en-US" sz="2400" dirty="0"/>
              <a:t>THINK “MORE”– </a:t>
            </a:r>
            <a:br>
              <a:rPr lang="en-US" sz="2400" dirty="0"/>
            </a:br>
            <a:r>
              <a:rPr lang="en-US" sz="2400" dirty="0"/>
              <a:t>THINK “ADAPT CURRENT PRACTICE</a:t>
            </a:r>
            <a:r>
              <a:rPr lang="en-US" sz="1600" dirty="0"/>
              <a:t>”</a:t>
            </a:r>
            <a:endParaRPr lang="en-US" dirty="0"/>
          </a:p>
        </p:txBody>
      </p:sp>
      <p:pic>
        <p:nvPicPr>
          <p:cNvPr id="2" name="Picture 3" descr="C:\Users\jfantigrossi\AppData\Local\Microsoft\Windows\Temporary Internet Files\Content.IE5\3AXIF02F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609600"/>
            <a:ext cx="3616325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14400" y="1981200"/>
            <a:ext cx="7162800" cy="3124200"/>
          </a:xfrm>
        </p:spPr>
        <p:txBody>
          <a:bodyPr>
            <a:noAutofit/>
          </a:bodyPr>
          <a:lstStyle/>
          <a:p>
            <a:r>
              <a:rPr lang="en-US" sz="4000" dirty="0" smtClean="0">
                <a:hlinkClick r:id="rId2"/>
              </a:rPr>
              <a:t>jfantigrossi@lyonscsd.org</a:t>
            </a:r>
            <a:endParaRPr lang="en-US" sz="4000" dirty="0" smtClean="0"/>
          </a:p>
          <a:p>
            <a:r>
              <a:rPr lang="en-US" sz="4000" dirty="0" smtClean="0">
                <a:hlinkClick r:id="rId3"/>
              </a:rPr>
              <a:t>jroscup@lyoncsd.org</a:t>
            </a:r>
            <a:endParaRPr lang="en-US" sz="4000" dirty="0" smtClean="0"/>
          </a:p>
          <a:p>
            <a:r>
              <a:rPr lang="en-US" sz="4000" dirty="0" smtClean="0"/>
              <a:t>@</a:t>
            </a:r>
            <a:r>
              <a:rPr lang="en-US" sz="4000" dirty="0" err="1" smtClean="0"/>
              <a:t>jfantigrossi</a:t>
            </a:r>
            <a:r>
              <a:rPr lang="en-US" sz="4000" dirty="0" smtClean="0"/>
              <a:t>  and @</a:t>
            </a:r>
            <a:r>
              <a:rPr lang="en-US" sz="4000" dirty="0" err="1" smtClean="0"/>
              <a:t>RoscupJay</a:t>
            </a:r>
            <a:r>
              <a:rPr lang="en-US" sz="4000" dirty="0" smtClean="0"/>
              <a:t> on Twitter</a:t>
            </a:r>
          </a:p>
          <a:p>
            <a:r>
              <a:rPr lang="en-US" sz="4000" dirty="0" smtClean="0"/>
              <a:t>JosephFantigrossi.com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07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6432" y="1545336"/>
            <a:ext cx="5382768" cy="4931664"/>
          </a:xfrm>
        </p:spPr>
        <p:txBody>
          <a:bodyPr>
            <a:normAutofit/>
          </a:bodyPr>
          <a:lstStyle/>
          <a:p>
            <a:pPr fontAlgn="base"/>
            <a:r>
              <a:rPr lang="en-US" sz="2800" i="0" dirty="0"/>
              <a:t>1.  Robust list of digital and traditional resources for research, book study, and implementation.</a:t>
            </a:r>
          </a:p>
          <a:p>
            <a:pPr fontAlgn="base"/>
            <a:r>
              <a:rPr lang="en-US" sz="2800" i="0" dirty="0"/>
              <a:t>2.  Collection of strategies to both recognize and respond to students who have experienced significant trauma.</a:t>
            </a:r>
          </a:p>
          <a:p>
            <a:pPr fontAlgn="base"/>
            <a:r>
              <a:rPr lang="en-US" sz="2800" i="0" dirty="0"/>
              <a:t>3.  Methods of supporting staff in meeting the needs of students impacted by trauma.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146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>
                <a:hlinkClick r:id="rId3"/>
              </a:rPr>
              <a:t>ACES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02" y="1600200"/>
            <a:ext cx="7732846" cy="16655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ACE’s STUDY</a:t>
            </a:r>
          </a:p>
          <a:p>
            <a:r>
              <a:rPr lang="en-US" dirty="0" smtClean="0"/>
              <a:t>TOXIC IMPACT OF STRESS</a:t>
            </a:r>
          </a:p>
          <a:p>
            <a:r>
              <a:rPr lang="en-US" dirty="0" smtClean="0"/>
              <a:t>NEUROLOGY</a:t>
            </a:r>
          </a:p>
          <a:p>
            <a:r>
              <a:rPr lang="en-US" dirty="0" smtClean="0"/>
              <a:t>IMPACT ON BIOLOGY/PHYSICAL HEALTH </a:t>
            </a:r>
          </a:p>
          <a:p>
            <a:r>
              <a:rPr lang="en-US" dirty="0" smtClean="0"/>
              <a:t>NEED FOR A ‘PUBLIC HEALTH RESPONSE’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 r="45897" b="15196"/>
          <a:stretch/>
        </p:blipFill>
        <p:spPr bwMode="auto">
          <a:xfrm>
            <a:off x="914400" y="3810000"/>
            <a:ext cx="6864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2209800" cy="1979466"/>
          </a:xfrm>
        </p:spPr>
        <p:txBody>
          <a:bodyPr>
            <a:normAutofit/>
          </a:bodyPr>
          <a:lstStyle/>
          <a:p>
            <a:r>
              <a:rPr lang="en-US" dirty="0" smtClean="0"/>
              <a:t>ADVERSE CHILDHOOD</a:t>
            </a:r>
            <a:br>
              <a:rPr lang="en-US" dirty="0" smtClean="0"/>
            </a:br>
            <a:r>
              <a:rPr lang="en-US" dirty="0" smtClean="0"/>
              <a:t>EXPERIENCES: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304800"/>
            <a:ext cx="5471160" cy="60198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endParaRPr lang="en-US" sz="2400" b="1" dirty="0" smtClean="0"/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2400" b="1" dirty="0" smtClean="0"/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2400" b="1" dirty="0" smtClean="0"/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3600" b="1" dirty="0" smtClean="0"/>
          </a:p>
          <a:p>
            <a:pPr marL="0" lvl="1" indent="0">
              <a:buNone/>
            </a:pPr>
            <a:r>
              <a:rPr lang="en-US" sz="3600" b="1" dirty="0" smtClean="0"/>
              <a:t>Adverse Childhood Experiences</a:t>
            </a:r>
            <a:r>
              <a:rPr lang="en-US" sz="3600" dirty="0"/>
              <a:t> (ACEs) </a:t>
            </a:r>
            <a:r>
              <a:rPr lang="en-US" sz="3600" dirty="0" smtClean="0"/>
              <a:t>- </a:t>
            </a:r>
            <a:r>
              <a:rPr lang="en-US" sz="3600" dirty="0"/>
              <a:t>potentially traumatic </a:t>
            </a:r>
            <a:r>
              <a:rPr lang="en-US" sz="3600" dirty="0" smtClean="0"/>
              <a:t>events with negative</a:t>
            </a:r>
            <a:r>
              <a:rPr lang="en-US" sz="3600" dirty="0"/>
              <a:t>, lasting effects on health and </a:t>
            </a:r>
            <a:r>
              <a:rPr lang="en-US" sz="3600" dirty="0" smtClean="0"/>
              <a:t>well-being </a:t>
            </a:r>
          </a:p>
          <a:p>
            <a:pPr marL="0" lvl="1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782" y="2590800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NEGLECT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DYSFUNCTION (Family)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10399" r="66667" b="6598"/>
          <a:stretch/>
        </p:blipFill>
        <p:spPr bwMode="auto">
          <a:xfrm>
            <a:off x="5903323" y="232773"/>
            <a:ext cx="2150285" cy="307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0705" y="229622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HANDOUT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038957" y="2039533"/>
            <a:ext cx="1295400" cy="1846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69352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is this important?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7009574" cy="5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54480"/>
            <a:ext cx="2457396" cy="2484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Small Group Activity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6432" y="914400"/>
            <a:ext cx="4224528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your tables, quietly read the handout provided at your table (Reading 1 or Reading 2)</a:t>
            </a:r>
          </a:p>
          <a:p>
            <a:r>
              <a:rPr lang="en-US" sz="2400" dirty="0" smtClean="0"/>
              <a:t>After finishing the reading, discuss the points you felt were most important or meaningful to you with 1 or 2 other people at your table</a:t>
            </a:r>
          </a:p>
          <a:p>
            <a:r>
              <a:rPr lang="en-US" sz="2400" dirty="0" smtClean="0"/>
              <a:t>Next, find someone from a table that read the other handout and share the most important points with them</a:t>
            </a:r>
          </a:p>
          <a:p>
            <a:r>
              <a:rPr lang="en-US" sz="2400" dirty="0" smtClean="0"/>
              <a:t>Finally, return to your original seat for a whole group debriefing exercise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3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606425"/>
            <a:ext cx="7812024" cy="1041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BEGAN TO UNDERSTAND TO BE “CULTURALLY EQUITABLE, VALID, KNOWLEDGEABLE &amp; RELEVANT” MEANT WE HAD TO BE TRAUMA INFORMED……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838200" y="1600200"/>
            <a:ext cx="6772275" cy="500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3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1212</TotalTime>
  <Words>1239</Words>
  <Application>Microsoft Office PowerPoint</Application>
  <PresentationFormat>On-screen Show (4:3)</PresentationFormat>
  <Paragraphs>245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Celestial</vt:lpstr>
      <vt:lpstr>TRAUMA INFORMED SCHOOLS:  A JOURNEY</vt:lpstr>
      <vt:lpstr>PowerPoint Presentation</vt:lpstr>
      <vt:lpstr>Today’s Purpose</vt:lpstr>
      <vt:lpstr>Takeaways</vt:lpstr>
      <vt:lpstr> ACES  </vt:lpstr>
      <vt:lpstr>ADVERSE CHILDHOOD EXPERIENCES:</vt:lpstr>
      <vt:lpstr>Why is this important?</vt:lpstr>
      <vt:lpstr>Small Group Activity</vt:lpstr>
      <vt:lpstr>WE BEGAN TO UNDERSTAND TO BE “CULTURALLY EQUITABLE, VALID, KNOWLEDGEABLE &amp; RELEVANT” MEANT WE HAD TO BE TRAUMA INFORMED……</vt:lpstr>
      <vt:lpstr>PBIS article:</vt:lpstr>
      <vt:lpstr>ACE’S REPORTED BY KINDERGARTEN Parents AT SCREENING:</vt:lpstr>
      <vt:lpstr>LOCAL K SCREEN: Children with 2 or more “ACE” *:</vt:lpstr>
      <vt:lpstr>LOCAL K SCREEN: Children with 2 or more “ACE” *:</vt:lpstr>
      <vt:lpstr>CAMI-  Control Agency MeANS/END InveNTORY  </vt:lpstr>
      <vt:lpstr>TRAUMA DISRUPTS SELF-EFFICACY:</vt:lpstr>
      <vt:lpstr>TRAUMA DISRUPTS SELF-EFFICACY:</vt:lpstr>
      <vt:lpstr>TRAUMA DISRUPTS SELF-EFFICACY:</vt:lpstr>
      <vt:lpstr>Students with 2 or more adverse events were more than three (3) times more likely to lack self-efficacy. </vt:lpstr>
      <vt:lpstr>Trauma-Informed Screening and Assessment Tools </vt:lpstr>
      <vt:lpstr>PowerPoint Presentation</vt:lpstr>
      <vt:lpstr>SUPPORTS FOR STUDENTS</vt:lpstr>
      <vt:lpstr>A FRAMEWORK TO HELP:</vt:lpstr>
      <vt:lpstr>ATTACHMENT:</vt:lpstr>
      <vt:lpstr>REGULATION:</vt:lpstr>
      <vt:lpstr>COMPETENCY:</vt:lpstr>
      <vt:lpstr>TIERED FIDELITY INVENTORY &amp; TRAUMA INFORMED SCHOOLS</vt:lpstr>
      <vt:lpstr>BUILDING CAPACITY FOR STAFF</vt:lpstr>
      <vt:lpstr>BOOK STUDIES &amp; PLC’s HELPED START CONVERSATION:</vt:lpstr>
      <vt:lpstr>TCI: Therapeutic Crisis Intervention for Schools </vt:lpstr>
      <vt:lpstr>TCI TRAINS STAFF TO AVOID THE CONFLICT CYCLE &amp; UNDERSTAND THE ANTECEDENTS TO STUDENT BEHAVIOR.</vt:lpstr>
      <vt:lpstr>YMHFA:   RECOGNIZE SIGNS &amp; SYMPTOMS OF MENTAL HEALTH PROBLEMS &amp; HOW TO OFFER HELP BEFORE, DURING AND AFTER A MENTAL HEALTH CRISIS.</vt:lpstr>
      <vt:lpstr>What is a Trauma-Sensitive School?</vt:lpstr>
      <vt:lpstr>Reflection</vt:lpstr>
      <vt:lpstr>Adapt, not additional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Leo</dc:creator>
  <cp:lastModifiedBy>Boces</cp:lastModifiedBy>
  <cp:revision>62</cp:revision>
  <cp:lastPrinted>2017-05-15T18:47:08Z</cp:lastPrinted>
  <dcterms:created xsi:type="dcterms:W3CDTF">2016-10-21T18:46:34Z</dcterms:created>
  <dcterms:modified xsi:type="dcterms:W3CDTF">2017-05-15T19:07:59Z</dcterms:modified>
</cp:coreProperties>
</file>