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62" r:id="rId2"/>
    <p:sldId id="283" r:id="rId3"/>
    <p:sldId id="281" r:id="rId4"/>
    <p:sldId id="267" r:id="rId5"/>
    <p:sldId id="261" r:id="rId6"/>
    <p:sldId id="265" r:id="rId7"/>
    <p:sldId id="266" r:id="rId8"/>
    <p:sldId id="263" r:id="rId9"/>
    <p:sldId id="284" r:id="rId10"/>
    <p:sldId id="256" r:id="rId11"/>
    <p:sldId id="282" r:id="rId12"/>
    <p:sldId id="260" r:id="rId13"/>
    <p:sldId id="285" r:id="rId14"/>
    <p:sldId id="286" r:id="rId15"/>
    <p:sldId id="287" r:id="rId16"/>
    <p:sldId id="288" r:id="rId17"/>
    <p:sldId id="273" r:id="rId18"/>
    <p:sldId id="271" r:id="rId19"/>
    <p:sldId id="269" r:id="rId20"/>
    <p:sldId id="272" r:id="rId21"/>
    <p:sldId id="276" r:id="rId22"/>
    <p:sldId id="289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B17FF-38C3-4E36-8EA1-68C915C070AA}" type="datetimeFigureOut">
              <a:rPr lang="en-US" smtClean="0"/>
              <a:t>6/19/2017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026D7-AF82-44DB-82CD-7FDB179CB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2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9B4419-1986-4F23-9DC9-FEB68A1F0E3C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DEE855-F0FE-45EF-9513-23A5432B58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4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EE855-F0FE-45EF-9513-23A5432B583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2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205D-2405-4EC3-8C00-D89FC17A65C2}" type="datetimeFigureOut">
              <a:rPr lang="en-US" smtClean="0"/>
              <a:t>6/19/2017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78A6-3749-4D75-963C-7CF6BB9EC3F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nadine_burke_harris_how_childhood_trauma_affects_health_across_a_lifetime?language=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TRAUMA INFORMED SCHOOLS: </a:t>
            </a:r>
            <a:br>
              <a:rPr lang="en-US" sz="4000" b="1" dirty="0" smtClean="0"/>
            </a:br>
            <a:r>
              <a:rPr lang="en-US" sz="4000" b="1" dirty="0" smtClean="0"/>
              <a:t>A JOURNEY</a:t>
            </a:r>
            <a:endParaRPr lang="en-US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7391400" cy="1123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Joe Fantigrossi, </a:t>
            </a:r>
            <a:r>
              <a:rPr lang="en-US" dirty="0" err="1" smtClean="0"/>
              <a:t>Ed.D</a:t>
            </a:r>
            <a:r>
              <a:rPr lang="en-US" dirty="0" smtClean="0"/>
              <a:t>., Pre K-12 Intervention Coordinator, Lyons CSD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jfantigrossi</a:t>
            </a:r>
            <a:endParaRPr lang="en-US" dirty="0" smtClean="0"/>
          </a:p>
          <a:p>
            <a:r>
              <a:rPr lang="en-US" dirty="0" smtClean="0"/>
              <a:t>jfantigrossi@lyonscsd.org</a:t>
            </a:r>
          </a:p>
        </p:txBody>
      </p:sp>
    </p:spTree>
    <p:extLst>
      <p:ext uri="{BB962C8B-B14F-4D97-AF65-F5344CB8AC3E}">
        <p14:creationId xmlns:p14="http://schemas.microsoft.com/office/powerpoint/2010/main" val="27833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7630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Resilience for students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56432" y="914400"/>
            <a:ext cx="4224528" cy="548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your tables, quietly read the handout provided at your table (Reading 1 or Reading 2)</a:t>
            </a:r>
          </a:p>
          <a:p>
            <a:r>
              <a:rPr lang="en-US" sz="2400" dirty="0" smtClean="0"/>
              <a:t>After finishing the reading, discuss the points you felt were most important or meaningful to you with 1 or 2 other people at your table</a:t>
            </a:r>
          </a:p>
          <a:p>
            <a:r>
              <a:rPr lang="en-US" sz="2400" dirty="0" smtClean="0"/>
              <a:t>Next, find someone from a table that read the other handout and share the most important points with them</a:t>
            </a:r>
          </a:p>
          <a:p>
            <a:r>
              <a:rPr lang="en-US" sz="2400" dirty="0" smtClean="0"/>
              <a:t>Finally, return to your original seat for a whole group debriefing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54480"/>
            <a:ext cx="2457396" cy="2484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Small Group Activity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31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991600" cy="14700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SUPPORTS FOR STUDENTS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1971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518660"/>
            <a:ext cx="6400800" cy="21272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ARC </a:t>
            </a:r>
            <a:r>
              <a:rPr lang="en-US" b="1" dirty="0"/>
              <a:t>is a framework for intervention with youth and families who have experienced multiple and/or prolonged traumatic stress. ARC identifies three core domains that are frequently impacted among traumatized youth, and which are relevant to future resiliency.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FRAMEWORK TO HELP: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295400"/>
            <a:ext cx="3629025" cy="1812925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ATTACHMENT</a:t>
            </a:r>
          </a:p>
          <a:p>
            <a:endParaRPr lang="en-US" sz="3200" b="1" dirty="0"/>
          </a:p>
          <a:p>
            <a:r>
              <a:rPr lang="en-US" sz="3200" b="1" dirty="0" smtClean="0"/>
              <a:t>REGULATION (SELF)</a:t>
            </a:r>
          </a:p>
          <a:p>
            <a:endParaRPr lang="en-US" sz="3200" b="1" dirty="0"/>
          </a:p>
          <a:p>
            <a:r>
              <a:rPr lang="en-US" sz="3200" b="1" dirty="0" smtClean="0"/>
              <a:t>COMPETENCY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260" y="-19050"/>
            <a:ext cx="5029200" cy="37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lh3.googleusercontent.com/qpz2BB-ap9geZytjlJ2SW-JZwk1jSmRPCdad9rDR59RgOpmeeulZsJ0SBkOfDTcyGHPh7L9ibSgJ4XIlMLUd5NiDks8fXGbo6w59_As6xd6gjUyeqcMa_olo6b92MoIfOaXg7MRF6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360627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473446"/>
              </p:ext>
            </p:extLst>
          </p:nvPr>
        </p:nvGraphicFramePr>
        <p:xfrm>
          <a:off x="4800600" y="152400"/>
          <a:ext cx="4187825" cy="667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825"/>
              </a:tblGrid>
              <a:tr h="382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ARC:</a:t>
                      </a:r>
                      <a:endParaRPr lang="en-US" dirty="0"/>
                    </a:p>
                  </a:txBody>
                  <a:tcPr/>
                </a:tc>
              </a:tr>
              <a:tr h="220828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 smtClean="0"/>
                        <a:t>Attachment</a:t>
                      </a:r>
                      <a:r>
                        <a:rPr lang="en-US" b="1" baseline="0" dirty="0" smtClean="0"/>
                        <a:t>: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Positive relationships b/w all staff &amp; students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Opportunities for extracurricular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Involvement in learning!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Positive calls home</a:t>
                      </a:r>
                    </a:p>
                  </a:txBody>
                  <a:tcPr/>
                </a:tc>
              </a:tr>
              <a:tr h="207501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 smtClean="0"/>
                        <a:t>Regulation: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C</a:t>
                      </a:r>
                      <a:r>
                        <a:rPr lang="en-US" baseline="0" dirty="0" smtClean="0"/>
                        <a:t>learly stated expectations with explicit instruction consistently shared among all staff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Second Step or other research based SEL course taught to all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Positive reinforcement</a:t>
                      </a:r>
                      <a:endParaRPr lang="en-US" dirty="0"/>
                    </a:p>
                  </a:txBody>
                  <a:tcPr/>
                </a:tc>
              </a:tr>
              <a:tr h="122614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baseline="0" dirty="0" smtClean="0"/>
                        <a:t>Competency: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Strong/engaging instruction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Differentiated instruction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Skill based clubs (strategy games, gardening, cooking!)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Music &amp; Art Classes!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Goal setting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All Students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/>
              <a:t>We can organize our current interventions using the ARC Framework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81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094929"/>
              </p:ext>
            </p:extLst>
          </p:nvPr>
        </p:nvGraphicFramePr>
        <p:xfrm>
          <a:off x="4800600" y="152400"/>
          <a:ext cx="4187825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825"/>
              </a:tblGrid>
              <a:tr h="382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ARC:</a:t>
                      </a:r>
                      <a:endParaRPr lang="en-US" dirty="0"/>
                    </a:p>
                  </a:txBody>
                  <a:tcPr/>
                </a:tc>
              </a:tr>
              <a:tr h="23606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Attachment</a:t>
                      </a:r>
                      <a:r>
                        <a:rPr lang="en-US" b="1" baseline="0" dirty="0" smtClean="0"/>
                        <a:t>: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Group counseling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Mentoring (peer or adult)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Classroom buddy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Recruit into a specific club or activity; facilitate attachment to school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/>
                    </a:p>
                  </a:txBody>
                  <a:tcPr/>
                </a:tc>
              </a:tr>
              <a:tr h="18288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Regulation: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Check in Sheets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baseline="0" dirty="0" smtClean="0"/>
                        <a:t>Small group re-teach ( can use Second Step)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Youth Court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Youth</a:t>
                      </a:r>
                      <a:r>
                        <a:rPr lang="en-US" baseline="0" dirty="0" smtClean="0"/>
                        <a:t> leadership groups </a:t>
                      </a:r>
                    </a:p>
                  </a:txBody>
                  <a:tcPr/>
                </a:tc>
              </a:tr>
              <a:tr h="1226144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Competency: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After school programs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Tutoring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Review classes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Clubs around interest (Lego </a:t>
                      </a:r>
                      <a:r>
                        <a:rPr lang="en-US" baseline="0" dirty="0" err="1" smtClean="0"/>
                        <a:t>etc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Supported goal setting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Some students: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 can organize our current interventions using the ARC Framework</a:t>
            </a:r>
          </a:p>
        </p:txBody>
      </p:sp>
    </p:spTree>
    <p:extLst>
      <p:ext uri="{BB962C8B-B14F-4D97-AF65-F5344CB8AC3E}">
        <p14:creationId xmlns:p14="http://schemas.microsoft.com/office/powerpoint/2010/main" val="39232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698577"/>
              </p:ext>
            </p:extLst>
          </p:nvPr>
        </p:nvGraphicFramePr>
        <p:xfrm>
          <a:off x="4724400" y="685800"/>
          <a:ext cx="4187825" cy="563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7825"/>
              </a:tblGrid>
              <a:tr h="382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ARC:</a:t>
                      </a:r>
                      <a:endParaRPr lang="en-US" dirty="0"/>
                    </a:p>
                  </a:txBody>
                  <a:tcPr/>
                </a:tc>
              </a:tr>
              <a:tr h="1370085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Attachment: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1 to 1 Counseling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Individual Behavior Plans (FBA/BIP)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Mentoring (Adult)</a:t>
                      </a: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Regulation: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1 to 1 Counseling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Individual Behavior Plans (FBA/BIP)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Therapy</a:t>
                      </a:r>
                    </a:p>
                  </a:txBody>
                  <a:tcPr/>
                </a:tc>
              </a:tr>
              <a:tr h="12261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Competency: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1 to 1 Counseling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Individual Behavior Plans (FBA/BIP)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Goal setting with increased monitoring</a:t>
                      </a:r>
                    </a:p>
                  </a:txBody>
                  <a:tcPr/>
                </a:tc>
              </a:tr>
              <a:tr h="122614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KEY NOTE:  Individualized use of ARC moves towards clinical work that requires a high degree of expertise and specialization.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Few students: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 can organize our current interventions using the ARC Framework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895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STUDIES &amp; PLC’s HELPED START CONVERSATION:</a:t>
            </a:r>
            <a:endParaRPr lang="en-US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33400"/>
            <a:ext cx="3882553" cy="5026886"/>
          </a:xfrm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045543" cy="45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(Both of these are on your resource handout)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" y="135500"/>
            <a:ext cx="5181600" cy="1449876"/>
          </a:xfrm>
        </p:spPr>
        <p:txBody>
          <a:bodyPr/>
          <a:lstStyle/>
          <a:p>
            <a:r>
              <a:rPr lang="en-US" dirty="0" smtClean="0"/>
              <a:t>TCI TRAINS STAFF TO AVOID THE CONFLICT CYCLE &amp; UNDERSTAND THE ANTECEDENTS TO STUDENT BEHAVIOR.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958985" cy="49530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/>
        </p:spPr>
      </p:pic>
      <p:pic>
        <p:nvPicPr>
          <p:cNvPr id="6" name="Content Placeholder 5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25" y="381000"/>
            <a:ext cx="3486575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02730" y="2057400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FEELINGS </a:t>
            </a:r>
          </a:p>
          <a:p>
            <a:pPr algn="ctr"/>
            <a:r>
              <a:rPr lang="en-US" sz="2800" b="1" dirty="0" smtClean="0"/>
              <a:t>&amp; </a:t>
            </a:r>
          </a:p>
          <a:p>
            <a:pPr algn="ctr"/>
            <a:r>
              <a:rPr lang="en-US" sz="2800" b="1" dirty="0" smtClean="0"/>
              <a:t>NEEDS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1354544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BEHAVIORS</a:t>
            </a:r>
            <a:endParaRPr lang="en-US" sz="2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6482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STAFF ARE TRAINED TO UNDERSTAND STUDENT BEHAVIOR AS SURFACE EXPRESSIONS OF FEELINGS &amp; NEEDS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109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57200"/>
            <a:ext cx="7391400" cy="1295400"/>
          </a:xfrm>
        </p:spPr>
        <p:txBody>
          <a:bodyPr/>
          <a:lstStyle/>
          <a:p>
            <a:r>
              <a:rPr lang="en-US" sz="3200" dirty="0" smtClean="0"/>
              <a:t>TCI: </a:t>
            </a:r>
            <a:r>
              <a:rPr lang="en-US" sz="3200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</a:rPr>
              <a:t>Therapeutic Crisis Intervention for Schools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8458200" cy="31584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crisis </a:t>
            </a:r>
            <a:r>
              <a:rPr lang="en-US" sz="2400" u="sng" dirty="0"/>
              <a:t>prevention</a:t>
            </a:r>
            <a:r>
              <a:rPr lang="en-US" sz="2400" dirty="0"/>
              <a:t> and intervention model that was developed to assist schools in: 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Preventing crises from occurring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De-escalating potential crises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Effectively managing acute crises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Reducing potential injury to children and staff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Learning constructive ways to handle stressful situation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410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THERE WAS A RELATIONSHIP BETWEEN THE NUMBER OF STAFF TRAINED IN TCI AND THE NUMBER OF OFFICE DISCIPLINARY REFERRALS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533400"/>
            <a:ext cx="87630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TRAUMA IS NOT THE EVENT.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 algn="r">
              <a:buNone/>
            </a:pPr>
            <a:r>
              <a:rPr lang="en-US" sz="3600" b="1" dirty="0" smtClean="0"/>
              <a:t>TRAUMA IS THE RESPONSE.</a:t>
            </a:r>
          </a:p>
          <a:p>
            <a:endParaRPr lang="en-US" sz="3600" b="1" dirty="0" smtClean="0"/>
          </a:p>
          <a:p>
            <a:pPr marL="0" indent="0">
              <a:buNone/>
            </a:pPr>
            <a:r>
              <a:rPr lang="en-US" sz="3200" b="1" dirty="0" smtClean="0"/>
              <a:t>Each </a:t>
            </a:r>
            <a:r>
              <a:rPr lang="en-US" sz="3200" b="1" dirty="0"/>
              <a:t>individual response to stressful event varies; trauma is a disruption of normal function and many factors can influence that response. </a:t>
            </a:r>
            <a:endParaRPr lang="en-US" sz="3200" dirty="0"/>
          </a:p>
          <a:p>
            <a:pPr marL="0" indent="0">
              <a:buNone/>
            </a:pPr>
            <a:r>
              <a:rPr lang="en-US" sz="3600" dirty="0"/>
              <a:t/>
            </a:r>
            <a:br>
              <a:rPr lang="en-US" sz="3600" dirty="0"/>
            </a:b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715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STOP ASKING:  What is wrong with this student?  </a:t>
            </a:r>
          </a:p>
          <a:p>
            <a:r>
              <a:rPr lang="en-US" sz="2400" b="1" i="1" dirty="0" smtClean="0"/>
              <a:t>AND START ASKING:  What has happened to this student?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159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04800"/>
            <a:ext cx="52578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YMHFA:  </a:t>
            </a:r>
            <a:br>
              <a:rPr lang="en-US" dirty="0" smtClean="0"/>
            </a:br>
            <a:r>
              <a:rPr lang="en-US" dirty="0" smtClean="0"/>
              <a:t>RECOGNIZE SIGNS &amp; SYMPTOMS OF MENTAL HEALTH PROBLEMS &amp; HOW TO OFFER HELP BEFORE, DURING AND AFTER A MENTAL HEALTH CRISIS.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525982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0"/>
            <a:ext cx="3429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trained over 575 persons through a Project AWARE grant (SAMHSA Funded)</a:t>
            </a:r>
          </a:p>
          <a:p>
            <a:endParaRPr lang="en-US" sz="2800" dirty="0"/>
          </a:p>
          <a:p>
            <a:r>
              <a:rPr lang="en-US" sz="2800" dirty="0" smtClean="0"/>
              <a:t>100% of participants recommended this training for others.</a:t>
            </a:r>
          </a:p>
          <a:p>
            <a:endParaRPr lang="en-US" sz="2800" dirty="0"/>
          </a:p>
          <a:p>
            <a:r>
              <a:rPr lang="en-US" sz="2800" dirty="0" smtClean="0"/>
              <a:t>Find out more at mentalhealthfirstaid.org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Adapt, not additional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475189" cy="402336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6754" y="1915880"/>
            <a:ext cx="3639311" cy="4256319"/>
          </a:xfrm>
        </p:spPr>
        <p:txBody>
          <a:bodyPr>
            <a:normAutofit/>
          </a:bodyPr>
          <a:lstStyle/>
          <a:p>
            <a:r>
              <a:rPr lang="en-US" sz="2400" dirty="0"/>
              <a:t>IN SCHOOLS, MUCH OF WHAT IS ALREADY DONE CAN BE Integrated INTO A TRAUMA INFORMED APPROACH!!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DON’T </a:t>
            </a:r>
            <a:r>
              <a:rPr lang="en-US" sz="2400" dirty="0"/>
              <a:t>THINK “MORE”– </a:t>
            </a:r>
            <a:br>
              <a:rPr lang="en-US" sz="2400" dirty="0"/>
            </a:br>
            <a:r>
              <a:rPr lang="en-US" sz="2400" dirty="0"/>
              <a:t>THINK “ADAPT CURRENT PRACTICE</a:t>
            </a:r>
            <a:r>
              <a:rPr lang="en-US" sz="1600" dirty="0"/>
              <a:t>”</a:t>
            </a:r>
            <a:endParaRPr lang="en-US" dirty="0"/>
          </a:p>
        </p:txBody>
      </p:sp>
      <p:pic>
        <p:nvPicPr>
          <p:cNvPr id="2" name="Picture 3" descr="C:\Users\jfantigrossi\AppData\Local\Microsoft\Windows\Temporary Internet Files\Content.IE5\3AXIF02F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5600" y="609600"/>
            <a:ext cx="3616325" cy="10668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Thank You!</a:t>
            </a:r>
            <a:endParaRPr lang="en-US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1066800" y="3048000"/>
            <a:ext cx="7162800" cy="3124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jfantigrossi@lyonscsd.org</a:t>
            </a:r>
          </a:p>
          <a:p>
            <a:r>
              <a:rPr lang="en-US" sz="4000" dirty="0" smtClean="0"/>
              <a:t>@</a:t>
            </a:r>
            <a:r>
              <a:rPr lang="en-US" sz="4000" dirty="0" err="1" smtClean="0"/>
              <a:t>jfantigrossi</a:t>
            </a:r>
            <a:r>
              <a:rPr lang="en-US" sz="4000" dirty="0" smtClean="0"/>
              <a:t> on Twitter</a:t>
            </a:r>
          </a:p>
          <a:p>
            <a:r>
              <a:rPr lang="en-US" sz="4000" smtClean="0"/>
              <a:t> </a:t>
            </a:r>
            <a:r>
              <a:rPr lang="en-US" sz="4000" dirty="0" smtClean="0"/>
              <a:t>JosephFantigrossi.com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775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Nadine Burke Harris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>
                <a:hlinkClick r:id="rId3"/>
              </a:rPr>
              <a:t>ACES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402" y="1600200"/>
            <a:ext cx="7732846" cy="16655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ACE’s STUDY</a:t>
            </a:r>
          </a:p>
          <a:p>
            <a:r>
              <a:rPr lang="en-US" dirty="0" smtClean="0"/>
              <a:t>TOXIC IMPACT OF STRESS</a:t>
            </a:r>
          </a:p>
          <a:p>
            <a:r>
              <a:rPr lang="en-US" dirty="0" smtClean="0"/>
              <a:t>NEUROLOGY</a:t>
            </a:r>
          </a:p>
          <a:p>
            <a:r>
              <a:rPr lang="en-US" dirty="0" smtClean="0"/>
              <a:t>IMPACT ON BIOLOGY/PHYSICAL HEALTH </a:t>
            </a:r>
          </a:p>
          <a:p>
            <a:r>
              <a:rPr lang="en-US" dirty="0" smtClean="0"/>
              <a:t>NEED FOR A ‘PUBLIC HEALTH RESPONSE’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7" r="45897" b="15196"/>
          <a:stretch/>
        </p:blipFill>
        <p:spPr bwMode="auto">
          <a:xfrm>
            <a:off x="914400" y="3810000"/>
            <a:ext cx="6864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00400" y="762000"/>
            <a:ext cx="5471160" cy="5562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b="1" dirty="0"/>
              <a:t>Adverse </a:t>
            </a:r>
            <a:r>
              <a:rPr lang="en-US" sz="3600" b="1" dirty="0" smtClean="0"/>
              <a:t>Childhood Experiences</a:t>
            </a:r>
            <a:r>
              <a:rPr lang="en-US" sz="3600" dirty="0"/>
              <a:t> (ACEs) </a:t>
            </a:r>
            <a:r>
              <a:rPr lang="en-US" sz="3600" dirty="0" smtClean="0"/>
              <a:t>- </a:t>
            </a:r>
            <a:r>
              <a:rPr lang="en-US" sz="3600" dirty="0"/>
              <a:t>potentially traumatic </a:t>
            </a:r>
            <a:r>
              <a:rPr lang="en-US" sz="3600" dirty="0" smtClean="0"/>
              <a:t>events with negative</a:t>
            </a:r>
            <a:r>
              <a:rPr lang="en-US" sz="3600" dirty="0"/>
              <a:t>, lasting effects on health and </a:t>
            </a:r>
            <a:r>
              <a:rPr lang="en-US" sz="3600" dirty="0" smtClean="0"/>
              <a:t>well-being </a:t>
            </a:r>
          </a:p>
          <a:p>
            <a:pPr marL="0" lvl="1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2073348" cy="1979466"/>
          </a:xfrm>
        </p:spPr>
        <p:txBody>
          <a:bodyPr/>
          <a:lstStyle/>
          <a:p>
            <a:r>
              <a:rPr lang="en-US" dirty="0" smtClean="0"/>
              <a:t>ADVERSE CHILDHOOD</a:t>
            </a:r>
            <a:br>
              <a:rPr lang="en-US" dirty="0" smtClean="0"/>
            </a:br>
            <a:r>
              <a:rPr lang="en-US" dirty="0" smtClean="0"/>
              <a:t>EXPERIENCES: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2438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NEGLECT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DYSFUNCTION (Family)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1" t="10399" r="66667" b="6598"/>
          <a:stretch/>
        </p:blipFill>
        <p:spPr bwMode="auto">
          <a:xfrm>
            <a:off x="6172200" y="3581400"/>
            <a:ext cx="2150285" cy="307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90110" y="493216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HANDOUT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800600" y="5209163"/>
            <a:ext cx="1295400" cy="1846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6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4582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ACE’S REPORTED BY KINDERGARTEN Parents AT SCREENING: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3350" y="1219200"/>
            <a:ext cx="5810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Adverse </a:t>
            </a:r>
            <a:r>
              <a:rPr lang="en-US" dirty="0"/>
              <a:t>Childhood Experiences that families commonly encounter. 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many of the following events have happened to or around this child: </a:t>
            </a:r>
          </a:p>
          <a:p>
            <a:r>
              <a:rPr lang="en-US" dirty="0"/>
              <a:t>           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death of a parent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parental divorce or separation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incarceration of a parent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drug or alcohol abuse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mental health problems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domestic violence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physical neglect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emotional neglect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physical abuse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emotional abuse</a:t>
            </a:r>
          </a:p>
          <a:p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sexual </a:t>
            </a:r>
            <a:r>
              <a:rPr lang="en-US" dirty="0" smtClean="0"/>
              <a:t>abuse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286000"/>
            <a:ext cx="568572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8264" y="556641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READY SURVEY- Wayne County 2016</a:t>
            </a:r>
          </a:p>
          <a:p>
            <a:r>
              <a:rPr lang="en-US" dirty="0" smtClean="0"/>
              <a:t>554 out of 1007 Kindergarten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400" dirty="0"/>
              <a:t>3 times </a:t>
            </a:r>
            <a:r>
              <a:rPr lang="en-US" sz="2400" u="sng" dirty="0"/>
              <a:t>more</a:t>
            </a:r>
            <a:r>
              <a:rPr lang="en-US" sz="2400" dirty="0"/>
              <a:t> likely to not calm down when upset.</a:t>
            </a:r>
          </a:p>
          <a:p>
            <a:pPr lvl="0"/>
            <a:r>
              <a:rPr lang="en-US" sz="2400" u="sng" dirty="0"/>
              <a:t>Twice</a:t>
            </a:r>
            <a:r>
              <a:rPr lang="en-US" sz="2400" dirty="0"/>
              <a:t> as likely to rarely play with children outside the family.</a:t>
            </a:r>
          </a:p>
          <a:p>
            <a:pPr lvl="0"/>
            <a:r>
              <a:rPr lang="en-US" sz="2400" u="sng" dirty="0"/>
              <a:t>Twice</a:t>
            </a:r>
            <a:r>
              <a:rPr lang="en-US" sz="2400" dirty="0"/>
              <a:t> as likely to not be able to independently button or zipper clothing.</a:t>
            </a:r>
          </a:p>
          <a:p>
            <a:pPr lvl="0"/>
            <a:r>
              <a:rPr lang="en-US" sz="2400" dirty="0"/>
              <a:t>13 times </a:t>
            </a:r>
            <a:r>
              <a:rPr lang="en-US" sz="2400" u="sng" dirty="0"/>
              <a:t>less</a:t>
            </a:r>
            <a:r>
              <a:rPr lang="en-US" sz="2400" dirty="0"/>
              <a:t> likely to be able to focus on activity other than TV or computer.</a:t>
            </a:r>
          </a:p>
          <a:p>
            <a:pPr lvl="0"/>
            <a:r>
              <a:rPr lang="en-US" sz="2400" dirty="0"/>
              <a:t>Less than </a:t>
            </a:r>
            <a:r>
              <a:rPr lang="en-US" sz="2400" u="sng" dirty="0"/>
              <a:t>half</a:t>
            </a:r>
            <a:r>
              <a:rPr lang="en-US" sz="2400" dirty="0"/>
              <a:t> as likely to have been breastfed for more than 6 months.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979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LOCAL K SCREEN:</a:t>
            </a:r>
            <a:br>
              <a:rPr lang="en-US" sz="3200" dirty="0" smtClean="0"/>
            </a:br>
            <a:r>
              <a:rPr lang="en-US" sz="3200" dirty="0" smtClean="0"/>
              <a:t>Children with 2 or more “ACE” *: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AS REPORTED  BY REGISTRANT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2400" dirty="0"/>
              <a:t>7 times </a:t>
            </a:r>
            <a:r>
              <a:rPr lang="en-US" sz="2400" u="sng" dirty="0"/>
              <a:t>more</a:t>
            </a:r>
            <a:r>
              <a:rPr lang="en-US" sz="2400" dirty="0"/>
              <a:t> likely to have moved four or more times.</a:t>
            </a:r>
          </a:p>
          <a:p>
            <a:pPr lvl="0"/>
            <a:r>
              <a:rPr lang="en-US" sz="2400" dirty="0"/>
              <a:t>More than </a:t>
            </a:r>
            <a:r>
              <a:rPr lang="en-US" sz="2400" u="sng" dirty="0"/>
              <a:t>twice</a:t>
            </a:r>
            <a:r>
              <a:rPr lang="en-US" sz="2400" dirty="0"/>
              <a:t> as likely to spend less than 3 hours a week in family activity.</a:t>
            </a:r>
          </a:p>
          <a:p>
            <a:pPr lvl="0"/>
            <a:r>
              <a:rPr lang="en-US" sz="2400" dirty="0"/>
              <a:t>2.5 times </a:t>
            </a:r>
            <a:r>
              <a:rPr lang="en-US" sz="2400" u="sng" dirty="0"/>
              <a:t>less</a:t>
            </a:r>
            <a:r>
              <a:rPr lang="en-US" sz="2400" dirty="0"/>
              <a:t> likely to have a set bedtime.</a:t>
            </a:r>
          </a:p>
          <a:p>
            <a:pPr lvl="0"/>
            <a:r>
              <a:rPr lang="en-US" sz="2400" dirty="0"/>
              <a:t>5.7 times </a:t>
            </a:r>
            <a:r>
              <a:rPr lang="en-US" sz="2400" u="sng" dirty="0"/>
              <a:t>more</a:t>
            </a:r>
            <a:r>
              <a:rPr lang="en-US" sz="2400" dirty="0"/>
              <a:t> likely to ignore rules at home.</a:t>
            </a:r>
          </a:p>
          <a:p>
            <a:pPr lvl="0"/>
            <a:r>
              <a:rPr lang="en-US" sz="2400" dirty="0"/>
              <a:t>4.3 times </a:t>
            </a:r>
            <a:r>
              <a:rPr lang="en-US" sz="2400" u="sng" dirty="0"/>
              <a:t>more</a:t>
            </a:r>
            <a:r>
              <a:rPr lang="en-US" sz="2400" dirty="0"/>
              <a:t> likely to never read with parent/adult.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9794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LOCAL K SCREEN:</a:t>
            </a:r>
            <a:br>
              <a:rPr lang="en-US" sz="3200" dirty="0" smtClean="0"/>
            </a:br>
            <a:r>
              <a:rPr lang="en-US" sz="3200" dirty="0" smtClean="0"/>
              <a:t>Children with 2 or more “ACE” *: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AS REPORTED  BY REGISTRANT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1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69352" cy="19794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is this important?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7009574" cy="538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495800" y="304800"/>
            <a:ext cx="4648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0" dirty="0"/>
              <a:t>You can be poor and </a:t>
            </a:r>
            <a:r>
              <a:rPr lang="en-US" sz="3200" b="1" i="0" dirty="0" smtClean="0"/>
              <a:t>feel: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i="0" dirty="0"/>
              <a:t>-Safe</a:t>
            </a:r>
            <a:endParaRPr lang="en-US" sz="3200" b="1" dirty="0"/>
          </a:p>
          <a:p>
            <a:pPr marL="0" indent="0">
              <a:buNone/>
            </a:pPr>
            <a:r>
              <a:rPr lang="en-US" sz="3200" b="1" i="0" dirty="0" smtClean="0"/>
              <a:t>-Loved</a:t>
            </a:r>
            <a:endParaRPr lang="en-US" sz="3200" b="1" dirty="0" smtClean="0"/>
          </a:p>
          <a:p>
            <a:pPr marL="0" indent="0">
              <a:buNone/>
            </a:pPr>
            <a:r>
              <a:rPr lang="en-US" sz="3200" b="1" i="0" dirty="0" smtClean="0"/>
              <a:t>- </a:t>
            </a:r>
            <a:r>
              <a:rPr lang="en-US" sz="3200" b="1" i="0" dirty="0"/>
              <a:t>Proud</a:t>
            </a:r>
            <a:endParaRPr lang="en-US" sz="3200" b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10974"/>
            <a:ext cx="2362200" cy="4160520"/>
          </a:xfrm>
        </p:spPr>
        <p:txBody>
          <a:bodyPr>
            <a:normAutofit/>
          </a:bodyPr>
          <a:lstStyle/>
          <a:p>
            <a:r>
              <a:rPr lang="en-US" sz="2800" dirty="0"/>
              <a:t>POVERTY: CHRONIC STRESS</a:t>
            </a:r>
          </a:p>
        </p:txBody>
      </p:sp>
      <p:pic>
        <p:nvPicPr>
          <p:cNvPr id="1026" name="Picture 2" descr="https://lh3.googleusercontent.com/c74TTE7EkNdH1APlk1dyAta9Z07pQu4DcklHRA8WyMYvpcgbN3UAsOiqaRpUvPVyBscpJy7OlRLwvfSA0o_l2OTAqRIRBubjf3SP4_4mHkLsbA2RU8pSkUD7seRsRaBwZB9CYl4m9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609">
            <a:off x="5575004" y="2693217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949" y="3048000"/>
            <a:ext cx="41338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When a young person or a family is enduring the chronic stress of poverty and is further strained by the acute stress of trauma, the energy required to live positively and build resiliently is significantly  greater.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654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862</TotalTime>
  <Words>949</Words>
  <Application>Microsoft Office PowerPoint</Application>
  <PresentationFormat>On-screen Show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Tradeshow</vt:lpstr>
      <vt:lpstr>TRAUMA INFORMED SCHOOLS:  A JOURNEY</vt:lpstr>
      <vt:lpstr>PowerPoint Presentation</vt:lpstr>
      <vt:lpstr>Nadine Burke Harris   ACES  </vt:lpstr>
      <vt:lpstr>ADVERSE CHILDHOOD EXPERIENCES:</vt:lpstr>
      <vt:lpstr>ACE’S REPORTED BY KINDERGARTEN Parents AT SCREENING:</vt:lpstr>
      <vt:lpstr>LOCAL K SCREEN: Children with 2 or more “ACE” *:</vt:lpstr>
      <vt:lpstr>LOCAL K SCREEN: Children with 2 or more “ACE” *:</vt:lpstr>
      <vt:lpstr>Why is this important?</vt:lpstr>
      <vt:lpstr>POVERTY: CHRONIC STRESS</vt:lpstr>
      <vt:lpstr>Resilience for students</vt:lpstr>
      <vt:lpstr>Small Group Activity</vt:lpstr>
      <vt:lpstr>SUPPORTS FOR STUDENTS</vt:lpstr>
      <vt:lpstr>A FRAMEWORK TO HELP:</vt:lpstr>
      <vt:lpstr>All Students:</vt:lpstr>
      <vt:lpstr>Some students:</vt:lpstr>
      <vt:lpstr>Few students:</vt:lpstr>
      <vt:lpstr>BOOK STUDIES &amp; PLC’s HELPED START CONVERSATION:</vt:lpstr>
      <vt:lpstr>TCI TRAINS STAFF TO AVOID THE CONFLICT CYCLE &amp; UNDERSTAND THE ANTECEDENTS TO STUDENT BEHAVIOR.</vt:lpstr>
      <vt:lpstr>TCI: Therapeutic Crisis Intervention for Schools </vt:lpstr>
      <vt:lpstr>YMHFA:   RECOGNIZE SIGNS &amp; SYMPTOMS OF MENTAL HEALTH PROBLEMS &amp; HOW TO OFFER HELP BEFORE, DURING AND AFTER A MENTAL HEALTH CRISIS.</vt:lpstr>
      <vt:lpstr>Adapt, not additional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Leo</dc:creator>
  <cp:lastModifiedBy>Boces</cp:lastModifiedBy>
  <cp:revision>52</cp:revision>
  <cp:lastPrinted>2017-01-18T13:04:30Z</cp:lastPrinted>
  <dcterms:created xsi:type="dcterms:W3CDTF">2016-10-21T18:46:34Z</dcterms:created>
  <dcterms:modified xsi:type="dcterms:W3CDTF">2017-06-19T19:51:10Z</dcterms:modified>
</cp:coreProperties>
</file>